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06EA-A868-4859-8D7C-332CFDEBEFB0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CCEC-B1B0-48D7-BFB9-E2F7608D9E5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06EA-A868-4859-8D7C-332CFDEBEFB0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CCEC-B1B0-48D7-BFB9-E2F7608D9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06EA-A868-4859-8D7C-332CFDEBEFB0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CCEC-B1B0-48D7-BFB9-E2F7608D9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06EA-A868-4859-8D7C-332CFDEBEFB0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CCEC-B1B0-48D7-BFB9-E2F7608D9E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06EA-A868-4859-8D7C-332CFDEBEFB0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CCEC-B1B0-48D7-BFB9-E2F7608D9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06EA-A868-4859-8D7C-332CFDEBEFB0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CCEC-B1B0-48D7-BFB9-E2F7608D9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06EA-A868-4859-8D7C-332CFDEBEFB0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CCEC-B1B0-48D7-BFB9-E2F7608D9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06EA-A868-4859-8D7C-332CFDEBEFB0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CCEC-B1B0-48D7-BFB9-E2F7608D9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06EA-A868-4859-8D7C-332CFDEBEFB0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CCEC-B1B0-48D7-BFB9-E2F7608D9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06EA-A868-4859-8D7C-332CFDEBEFB0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CCEC-B1B0-48D7-BFB9-E2F7608D9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06EA-A868-4859-8D7C-332CFDEBEFB0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CCEC-B1B0-48D7-BFB9-E2F7608D9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8C706EA-A868-4859-8D7C-332CFDEBEFB0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D145CCEC-B1B0-48D7-BFB9-E2F7608D9E5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Louis Engelbrecht, Caleb Richardson, Chapin Bartlett, and Dan </a:t>
            </a:r>
            <a:r>
              <a:rPr lang="en-US" dirty="0" err="1"/>
              <a:t>Wadman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775" y="1600200"/>
            <a:ext cx="5480449" cy="4114800"/>
          </a:xfrm>
        </p:spPr>
      </p:pic>
    </p:spTree>
    <p:extLst>
      <p:ext uri="{BB962C8B-B14F-4D97-AF65-F5344CB8AC3E}">
        <p14:creationId xmlns:p14="http://schemas.microsoft.com/office/powerpoint/2010/main" val="214421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Philosophy and Ideology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Arial Black" panose="020B0A04020102020204" pitchFamily="34" charset="0"/>
              </a:rPr>
              <a:t>Aum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Shinrikyo</a:t>
            </a:r>
            <a:r>
              <a:rPr lang="en-US" dirty="0" smtClean="0">
                <a:latin typeface="Arial Black" panose="020B0A04020102020204" pitchFamily="34" charset="0"/>
              </a:rPr>
              <a:t> Began as a yoga group</a:t>
            </a:r>
          </a:p>
          <a:p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followed </a:t>
            </a:r>
            <a:r>
              <a:rPr lang="en-US" dirty="0">
                <a:latin typeface="Arial Black" panose="020B0A04020102020204" pitchFamily="34" charset="0"/>
              </a:rPr>
              <a:t>the religious teachings of their leader Shoko </a:t>
            </a:r>
            <a:r>
              <a:rPr lang="en-US" dirty="0" err="1" smtClean="0">
                <a:latin typeface="Arial Black" panose="020B0A04020102020204" pitchFamily="34" charset="0"/>
              </a:rPr>
              <a:t>Asahara</a:t>
            </a:r>
            <a:endParaRPr lang="en-US" dirty="0" smtClean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He taught a form </a:t>
            </a:r>
            <a:r>
              <a:rPr lang="en-US" dirty="0">
                <a:latin typeface="Arial Black" panose="020B0A04020102020204" pitchFamily="34" charset="0"/>
              </a:rPr>
              <a:t>of Buddhism to his followers with odd touches of </a:t>
            </a:r>
            <a:r>
              <a:rPr lang="en-US" dirty="0" smtClean="0">
                <a:latin typeface="Arial Black" panose="020B0A04020102020204" pitchFamily="34" charset="0"/>
              </a:rPr>
              <a:t>Hinduism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Quickly became a doomsday cult preaching that the end of the </a:t>
            </a:r>
            <a:r>
              <a:rPr lang="en-US" dirty="0">
                <a:latin typeface="Arial Black" panose="020B0A04020102020204" pitchFamily="34" charset="0"/>
              </a:rPr>
              <a:t>world would </a:t>
            </a:r>
            <a:r>
              <a:rPr lang="en-US" dirty="0" smtClean="0">
                <a:latin typeface="Arial Black" panose="020B0A04020102020204" pitchFamily="34" charset="0"/>
              </a:rPr>
              <a:t>come around </a:t>
            </a:r>
            <a:r>
              <a:rPr lang="en-US" dirty="0">
                <a:latin typeface="Arial Black" panose="020B0A04020102020204" pitchFamily="34" charset="0"/>
              </a:rPr>
              <a:t>1997-1998, but later moved up to 1995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they were told that when Armageddon eventually came to pass, only </a:t>
            </a:r>
            <a:r>
              <a:rPr lang="en-US" dirty="0" err="1">
                <a:latin typeface="Arial Black" panose="020B0A04020102020204" pitchFamily="34" charset="0"/>
              </a:rPr>
              <a:t>Asahara’s</a:t>
            </a:r>
            <a:r>
              <a:rPr lang="en-US" dirty="0">
                <a:latin typeface="Arial Black" panose="020B0A04020102020204" pitchFamily="34" charset="0"/>
              </a:rPr>
              <a:t> followers would be safe</a:t>
            </a:r>
          </a:p>
        </p:txBody>
      </p:sp>
    </p:spTree>
    <p:extLst>
      <p:ext uri="{BB962C8B-B14F-4D97-AF65-F5344CB8AC3E}">
        <p14:creationId xmlns:p14="http://schemas.microsoft.com/office/powerpoint/2010/main" val="147893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Terrorist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>
                <a:latin typeface="Arial Black" panose="020B0A04020102020204" pitchFamily="34" charset="0"/>
              </a:rPr>
              <a:t>The most </a:t>
            </a:r>
            <a:r>
              <a:rPr lang="en-US" sz="2000" dirty="0">
                <a:latin typeface="Arial Black" panose="020B0A04020102020204" pitchFamily="34" charset="0"/>
              </a:rPr>
              <a:t>dangerous weapon that </a:t>
            </a:r>
            <a:r>
              <a:rPr lang="en-US" sz="2000" dirty="0" err="1">
                <a:latin typeface="Arial Black" panose="020B0A04020102020204" pitchFamily="34" charset="0"/>
              </a:rPr>
              <a:t>Aum</a:t>
            </a:r>
            <a:r>
              <a:rPr lang="en-US" sz="2000" dirty="0">
                <a:latin typeface="Arial Black" panose="020B0A04020102020204" pitchFamily="34" charset="0"/>
              </a:rPr>
              <a:t> </a:t>
            </a:r>
            <a:r>
              <a:rPr lang="en-US" sz="2000" dirty="0" err="1">
                <a:latin typeface="Arial Black" panose="020B0A04020102020204" pitchFamily="34" charset="0"/>
              </a:rPr>
              <a:t>Shinrikyo</a:t>
            </a:r>
            <a:r>
              <a:rPr lang="en-US" sz="2000" dirty="0">
                <a:latin typeface="Arial Black" panose="020B0A04020102020204" pitchFamily="34" charset="0"/>
              </a:rPr>
              <a:t> has had access to is </a:t>
            </a:r>
            <a:r>
              <a:rPr lang="en-US" sz="2000" dirty="0" err="1" smtClean="0">
                <a:latin typeface="Arial Black" panose="020B0A04020102020204" pitchFamily="34" charset="0"/>
              </a:rPr>
              <a:t>Sarin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>
                <a:latin typeface="Arial Black" panose="020B0A04020102020204" pitchFamily="34" charset="0"/>
              </a:rPr>
              <a:t>nerve gas. </a:t>
            </a:r>
            <a:r>
              <a:rPr lang="en-US" sz="2000" dirty="0" smtClean="0">
                <a:latin typeface="Arial Black" panose="020B0A04020102020204" pitchFamily="34" charset="0"/>
              </a:rPr>
              <a:t>the </a:t>
            </a:r>
            <a:r>
              <a:rPr lang="en-US" sz="2000" dirty="0">
                <a:latin typeface="Arial Black" panose="020B0A04020102020204" pitchFamily="34" charset="0"/>
              </a:rPr>
              <a:t>main asset harm that the cult pursued was always people</a:t>
            </a:r>
            <a:r>
              <a:rPr lang="en-US" sz="2000" dirty="0" smtClean="0">
                <a:latin typeface="Arial Black" panose="020B0A04020102020204" pitchFamily="34" charset="0"/>
              </a:rPr>
              <a:t>.</a:t>
            </a:r>
          </a:p>
          <a:p>
            <a:endParaRPr lang="en-US" sz="2000" dirty="0">
              <a:latin typeface="Arial Black" panose="020B0A04020102020204" pitchFamily="34" charset="0"/>
            </a:endParaRPr>
          </a:p>
          <a:p>
            <a:r>
              <a:rPr lang="en-US" sz="2000" dirty="0">
                <a:latin typeface="Arial Black" panose="020B0A04020102020204" pitchFamily="34" charset="0"/>
              </a:rPr>
              <a:t>They tried to target innocent people, indiscriminately, for their attacks</a:t>
            </a:r>
            <a:endParaRPr lang="en-US" sz="2000" dirty="0" smtClean="0">
              <a:latin typeface="Arial Black" panose="020B0A04020102020204" pitchFamily="34" charset="0"/>
            </a:endParaRPr>
          </a:p>
          <a:p>
            <a:endParaRPr lang="en-US" sz="2000" dirty="0">
              <a:latin typeface="Arial Black" panose="020B0A04020102020204" pitchFamily="34" charset="0"/>
            </a:endParaRPr>
          </a:p>
          <a:p>
            <a:r>
              <a:rPr lang="en-US" sz="2000" dirty="0">
                <a:latin typeface="Arial Black" panose="020B0A04020102020204" pitchFamily="34" charset="0"/>
              </a:rPr>
              <a:t>easy to lose track of how many people were hurt or killed in an incident while also focusing on a destroyed building, or some other physical </a:t>
            </a:r>
            <a:r>
              <a:rPr lang="en-US" sz="2000" dirty="0" smtClean="0">
                <a:latin typeface="Arial Black" panose="020B0A04020102020204" pitchFamily="34" charset="0"/>
              </a:rPr>
              <a:t>object</a:t>
            </a:r>
          </a:p>
          <a:p>
            <a:endParaRPr lang="en-US" sz="2000" dirty="0">
              <a:latin typeface="Arial Black" panose="020B0A04020102020204" pitchFamily="34" charset="0"/>
            </a:endParaRPr>
          </a:p>
          <a:p>
            <a:r>
              <a:rPr lang="en-US" sz="2000" dirty="0">
                <a:latin typeface="Arial Black" panose="020B0A04020102020204" pitchFamily="34" charset="0"/>
              </a:rPr>
              <a:t>much more focused attack that people should fear</a:t>
            </a:r>
          </a:p>
        </p:txBody>
      </p:sp>
    </p:spTree>
    <p:extLst>
      <p:ext uri="{BB962C8B-B14F-4D97-AF65-F5344CB8AC3E}">
        <p14:creationId xmlns:p14="http://schemas.microsoft.com/office/powerpoint/2010/main" val="2196091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Tactics and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Arial Black" panose="020B0A04020102020204" pitchFamily="34" charset="0"/>
              </a:rPr>
              <a:t>Aum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Shinrikyo</a:t>
            </a:r>
            <a:r>
              <a:rPr lang="en-US" dirty="0">
                <a:latin typeface="Arial Black" panose="020B0A04020102020204" pitchFamily="34" charset="0"/>
              </a:rPr>
              <a:t> could not operate against the law </a:t>
            </a:r>
            <a:r>
              <a:rPr lang="en-US" dirty="0" smtClean="0">
                <a:latin typeface="Arial Black" panose="020B0A04020102020204" pitchFamily="34" charset="0"/>
              </a:rPr>
              <a:t>openly because they lived in a modern society </a:t>
            </a:r>
            <a:r>
              <a:rPr lang="en-US" dirty="0">
                <a:latin typeface="Arial Black" panose="020B0A04020102020204" pitchFamily="34" charset="0"/>
              </a:rPr>
              <a:t>so they had to employ discrete methods </a:t>
            </a:r>
            <a:r>
              <a:rPr lang="en-US" dirty="0" smtClean="0">
                <a:latin typeface="Arial Black" panose="020B0A04020102020204" pitchFamily="34" charset="0"/>
              </a:rPr>
              <a:t>to avoid detection of the authorities.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The first instance was when a lawyer was about to expose incriminating evidence against the group, </a:t>
            </a:r>
            <a:r>
              <a:rPr lang="en-US" dirty="0" err="1" smtClean="0">
                <a:latin typeface="Arial Black" panose="020B0A04020102020204" pitchFamily="34" charset="0"/>
              </a:rPr>
              <a:t>Aum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Shinrikyo</a:t>
            </a:r>
            <a:r>
              <a:rPr lang="en-US" dirty="0" smtClean="0">
                <a:latin typeface="Arial Black" panose="020B0A04020102020204" pitchFamily="34" charset="0"/>
              </a:rPr>
              <a:t> poisoned the lawyer and his family to silence them.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Using various chemical and biological agents, </a:t>
            </a:r>
            <a:r>
              <a:rPr lang="en-US" dirty="0" err="1">
                <a:latin typeface="Arial Black" panose="020B0A04020102020204" pitchFamily="34" charset="0"/>
              </a:rPr>
              <a:t>Aum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Shinrikyo</a:t>
            </a:r>
            <a:r>
              <a:rPr lang="en-US" dirty="0">
                <a:latin typeface="Arial Black" panose="020B0A04020102020204" pitchFamily="34" charset="0"/>
              </a:rPr>
              <a:t> committed to an ideology of mass </a:t>
            </a:r>
            <a:r>
              <a:rPr lang="en-US" dirty="0" smtClean="0">
                <a:latin typeface="Arial Black" panose="020B0A04020102020204" pitchFamily="34" charset="0"/>
              </a:rPr>
              <a:t>murder and discreet individual actions </a:t>
            </a:r>
            <a:r>
              <a:rPr lang="en-US" dirty="0">
                <a:latin typeface="Arial Black" panose="020B0A04020102020204" pitchFamily="34" charset="0"/>
              </a:rPr>
              <a:t>in order to bring about the </a:t>
            </a:r>
            <a:r>
              <a:rPr lang="en-US" dirty="0" smtClean="0">
                <a:latin typeface="Arial Black" panose="020B0A04020102020204" pitchFamily="34" charset="0"/>
              </a:rPr>
              <a:t>apocalypse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They made a small play for political power, but it was quickly forgotten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332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weapons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800" dirty="0">
                <a:latin typeface="Arial Black" panose="020B0A04020102020204" pitchFamily="34" charset="0"/>
                <a:ea typeface="Calibri"/>
                <a:cs typeface="Open Sans"/>
              </a:rPr>
              <a:t>Botulinum (1990 to 1995</a:t>
            </a:r>
            <a:r>
              <a:rPr lang="en-US" sz="1800" dirty="0" smtClean="0">
                <a:latin typeface="Arial Black" panose="020B0A04020102020204" pitchFamily="34" charset="0"/>
                <a:ea typeface="Calibri"/>
                <a:cs typeface="Open Sans"/>
              </a:rPr>
              <a:t>)</a:t>
            </a:r>
            <a:endParaRPr lang="en-US" sz="1600" dirty="0">
              <a:latin typeface="Arial Black" panose="020B0A04020102020204" pitchFamily="34" charset="0"/>
              <a:ea typeface="Calibri"/>
              <a:cs typeface="Times New Roman"/>
            </a:endParaRPr>
          </a:p>
          <a:p>
            <a:pPr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800" dirty="0">
                <a:latin typeface="Arial Black" panose="020B0A04020102020204" pitchFamily="34" charset="0"/>
                <a:ea typeface="Calibri"/>
                <a:cs typeface="Open Sans"/>
              </a:rPr>
              <a:t>Anthrax (1992 to 1993</a:t>
            </a:r>
            <a:r>
              <a:rPr lang="en-US" sz="1800" dirty="0" smtClean="0">
                <a:latin typeface="Arial Black" panose="020B0A04020102020204" pitchFamily="34" charset="0"/>
                <a:ea typeface="Calibri"/>
                <a:cs typeface="Open Sans"/>
              </a:rPr>
              <a:t>)</a:t>
            </a:r>
            <a:endParaRPr lang="en-US" sz="1600" dirty="0">
              <a:latin typeface="Arial Black" panose="020B0A04020102020204" pitchFamily="34" charset="0"/>
              <a:ea typeface="Calibri"/>
              <a:cs typeface="Times New Roman"/>
            </a:endParaRPr>
          </a:p>
          <a:p>
            <a:pPr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800" dirty="0" err="1">
                <a:latin typeface="Arial Black" panose="020B0A04020102020204" pitchFamily="34" charset="0"/>
                <a:ea typeface="Calibri"/>
                <a:cs typeface="Open Sans"/>
              </a:rPr>
              <a:t>Sarin</a:t>
            </a:r>
            <a:r>
              <a:rPr lang="en-US" sz="1800" dirty="0">
                <a:latin typeface="Arial Black" panose="020B0A04020102020204" pitchFamily="34" charset="0"/>
                <a:ea typeface="Calibri"/>
                <a:cs typeface="Open Sans"/>
              </a:rPr>
              <a:t> (1993 to 1995</a:t>
            </a:r>
            <a:r>
              <a:rPr lang="en-US" sz="1800" dirty="0" smtClean="0">
                <a:latin typeface="Arial Black" panose="020B0A04020102020204" pitchFamily="34" charset="0"/>
                <a:ea typeface="Calibri"/>
                <a:cs typeface="Open Sans"/>
              </a:rPr>
              <a:t>)</a:t>
            </a:r>
            <a:endParaRPr lang="en-US" sz="1600" dirty="0">
              <a:latin typeface="Arial Black" panose="020B0A04020102020204" pitchFamily="34" charset="0"/>
              <a:ea typeface="Calibri"/>
              <a:cs typeface="Times New Roman"/>
            </a:endParaRPr>
          </a:p>
          <a:p>
            <a:pPr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800" dirty="0">
                <a:latin typeface="Arial Black" panose="020B0A04020102020204" pitchFamily="34" charset="0"/>
                <a:ea typeface="Calibri"/>
                <a:cs typeface="Open Sans"/>
              </a:rPr>
              <a:t>VX Nerve Agent (1990 to 1995</a:t>
            </a:r>
            <a:r>
              <a:rPr lang="en-US" sz="1800" dirty="0" smtClean="0">
                <a:latin typeface="Arial Black" panose="020B0A04020102020204" pitchFamily="34" charset="0"/>
                <a:ea typeface="Calibri"/>
                <a:cs typeface="Open Sans"/>
              </a:rPr>
              <a:t>)</a:t>
            </a:r>
            <a:endParaRPr lang="en-US" sz="1600" dirty="0">
              <a:latin typeface="Arial Black" panose="020B0A04020102020204" pitchFamily="34" charset="0"/>
              <a:ea typeface="Calibri"/>
              <a:cs typeface="Times New Roman"/>
            </a:endParaRPr>
          </a:p>
          <a:p>
            <a:pPr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800" dirty="0">
                <a:latin typeface="Arial Black" panose="020B0A04020102020204" pitchFamily="34" charset="0"/>
                <a:ea typeface="Calibri"/>
                <a:cs typeface="Open Sans"/>
              </a:rPr>
              <a:t>Phosgene gas (1994</a:t>
            </a:r>
            <a:r>
              <a:rPr lang="en-US" sz="1800" dirty="0" smtClean="0">
                <a:latin typeface="Arial Black" panose="020B0A04020102020204" pitchFamily="34" charset="0"/>
                <a:ea typeface="Calibri"/>
                <a:cs typeface="Open Sans"/>
              </a:rPr>
              <a:t>)</a:t>
            </a:r>
            <a:endParaRPr lang="en-US" sz="1600" dirty="0">
              <a:latin typeface="Arial Black" panose="020B0A04020102020204" pitchFamily="34" charset="0"/>
              <a:ea typeface="Calibri"/>
              <a:cs typeface="Times New Roman"/>
            </a:endParaRPr>
          </a:p>
          <a:p>
            <a:pPr lvl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Symbol"/>
              <a:buChar char=""/>
            </a:pPr>
            <a:r>
              <a:rPr lang="en-US" sz="1800" dirty="0">
                <a:latin typeface="Arial Black" panose="020B0A04020102020204" pitchFamily="34" charset="0"/>
                <a:ea typeface="Calibri"/>
                <a:cs typeface="Open Sans"/>
              </a:rPr>
              <a:t>Cyanide (1995)</a:t>
            </a:r>
            <a:endParaRPr lang="en-US" sz="1600" dirty="0">
              <a:latin typeface="Arial Black" panose="020B0A04020102020204" pitchFamily="34" charset="0"/>
              <a:ea typeface="Calibri"/>
              <a:cs typeface="Times New Roman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The substance used depended on the circumstances and perceived effectiveness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786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Impact on 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After </a:t>
            </a:r>
            <a:r>
              <a:rPr lang="en-US" dirty="0">
                <a:latin typeface="Arial Black" panose="020B0A04020102020204" pitchFamily="34" charset="0"/>
              </a:rPr>
              <a:t>the initial practice run of </a:t>
            </a:r>
            <a:r>
              <a:rPr lang="en-US" dirty="0" err="1">
                <a:latin typeface="Arial Black" panose="020B0A04020102020204" pitchFamily="34" charset="0"/>
              </a:rPr>
              <a:t>Sarin</a:t>
            </a:r>
            <a:r>
              <a:rPr lang="en-US" dirty="0">
                <a:latin typeface="Arial Black" panose="020B0A04020102020204" pitchFamily="34" charset="0"/>
              </a:rPr>
              <a:t> release in the city of </a:t>
            </a:r>
            <a:r>
              <a:rPr lang="en-US" dirty="0" err="1">
                <a:latin typeface="Arial Black" panose="020B0A04020102020204" pitchFamily="34" charset="0"/>
              </a:rPr>
              <a:t>MatsumotoThe</a:t>
            </a:r>
            <a:r>
              <a:rPr lang="en-US" dirty="0">
                <a:latin typeface="Arial Black" panose="020B0A04020102020204" pitchFamily="34" charset="0"/>
              </a:rPr>
              <a:t> Japanese Defense Agency began training to respond to </a:t>
            </a:r>
            <a:r>
              <a:rPr lang="en-US" dirty="0" err="1">
                <a:latin typeface="Arial Black" panose="020B0A04020102020204" pitchFamily="34" charset="0"/>
              </a:rPr>
              <a:t>Sarin</a:t>
            </a:r>
            <a:r>
              <a:rPr lang="en-US" dirty="0">
                <a:latin typeface="Arial Black" panose="020B0A04020102020204" pitchFamily="34" charset="0"/>
              </a:rPr>
              <a:t>, perform on-site inspections and to carry out a decontamination of any poisoned sites. </a:t>
            </a:r>
            <a:endParaRPr lang="en-US" dirty="0" smtClean="0">
              <a:latin typeface="Arial Black" panose="020B0A04020102020204" pitchFamily="34" charset="0"/>
            </a:endParaRPr>
          </a:p>
          <a:p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The hospitals also started to carry high volumes of PAM (the antidote to </a:t>
            </a:r>
            <a:r>
              <a:rPr lang="en-US" dirty="0" err="1" smtClean="0">
                <a:latin typeface="Arial Black" panose="020B0A04020102020204" pitchFamily="34" charset="0"/>
              </a:rPr>
              <a:t>Sarin</a:t>
            </a:r>
            <a:r>
              <a:rPr lang="en-US" dirty="0" smtClean="0">
                <a:latin typeface="Arial Black" panose="020B0A04020102020204" pitchFamily="34" charset="0"/>
              </a:rPr>
              <a:t>)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In 1997 decided not to outlaw the cult, </a:t>
            </a:r>
            <a:r>
              <a:rPr lang="en-US" dirty="0">
                <a:latin typeface="Arial Black" panose="020B0A04020102020204" pitchFamily="34" charset="0"/>
              </a:rPr>
              <a:t>but in 1999 a new law was passed which gave the Japanese Government authorization to continue police surveillance of the group due to concerns that the </a:t>
            </a:r>
            <a:r>
              <a:rPr lang="en-US" dirty="0" err="1">
                <a:latin typeface="Arial Black" panose="020B0A04020102020204" pitchFamily="34" charset="0"/>
              </a:rPr>
              <a:t>Aum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Shinrikyo</a:t>
            </a:r>
            <a:r>
              <a:rPr lang="en-US" dirty="0">
                <a:latin typeface="Arial Black" panose="020B0A04020102020204" pitchFamily="34" charset="0"/>
              </a:rPr>
              <a:t> might launch future terrorist attacks </a:t>
            </a:r>
          </a:p>
        </p:txBody>
      </p:sp>
    </p:spTree>
    <p:extLst>
      <p:ext uri="{BB962C8B-B14F-4D97-AF65-F5344CB8AC3E}">
        <p14:creationId xmlns:p14="http://schemas.microsoft.com/office/powerpoint/2010/main" val="2535038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Impact on American politics &amp;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After the </a:t>
            </a:r>
            <a:r>
              <a:rPr lang="en-US" dirty="0" err="1" smtClean="0">
                <a:latin typeface="Arial Black" panose="020B0A04020102020204" pitchFamily="34" charset="0"/>
              </a:rPr>
              <a:t>Sarin</a:t>
            </a:r>
            <a:r>
              <a:rPr lang="en-US" dirty="0" smtClean="0">
                <a:latin typeface="Arial Black" panose="020B0A04020102020204" pitchFamily="34" charset="0"/>
              </a:rPr>
              <a:t> exposure in 1995 </a:t>
            </a:r>
            <a:r>
              <a:rPr lang="en-US" dirty="0">
                <a:latin typeface="Arial Black" panose="020B0A04020102020204" pitchFamily="34" charset="0"/>
              </a:rPr>
              <a:t>America began to establish major nation security policies in the US and spent billions of dollars on reactionary plans and supplies for numerous biological </a:t>
            </a:r>
            <a:r>
              <a:rPr lang="en-US" dirty="0" smtClean="0">
                <a:latin typeface="Arial Black" panose="020B0A04020102020204" pitchFamily="34" charset="0"/>
              </a:rPr>
              <a:t>threats over the next four years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The attack led to widespread reconsideration of such threats among national security groups, alerting them as never before to the “killing power of religion”. Many officials were convinced that a new era of terrorism, whose motivations would be religious, apocalyptic and concerned with Weapons of Mass Destruction, had dawned</a:t>
            </a:r>
          </a:p>
        </p:txBody>
      </p:sp>
    </p:spTree>
    <p:extLst>
      <p:ext uri="{BB962C8B-B14F-4D97-AF65-F5344CB8AC3E}">
        <p14:creationId xmlns:p14="http://schemas.microsoft.com/office/powerpoint/2010/main" val="1267251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Today, </a:t>
            </a:r>
            <a:r>
              <a:rPr lang="en-US" dirty="0" err="1">
                <a:latin typeface="Arial Black" panose="020B0A04020102020204" pitchFamily="34" charset="0"/>
              </a:rPr>
              <a:t>Aum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Shinrikyo</a:t>
            </a:r>
            <a:r>
              <a:rPr lang="en-US" dirty="0">
                <a:latin typeface="Arial Black" panose="020B0A04020102020204" pitchFamily="34" charset="0"/>
              </a:rPr>
              <a:t> is much more minor. Most members are in hiding, or have been arrested, but a new spin-off of the cult has formed. This spin-off is known as Aleph, </a:t>
            </a:r>
            <a:endParaRPr lang="en-US" dirty="0" smtClean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To date, Aleph has not been involved in attacks of any kind, so it could be believed that they are truly just a religious group, now, practicing their beliefs. Although they have thus far been peaceful, Aleph should probably be monitored, as it is a spin-off of a notorious terrorist </a:t>
            </a:r>
            <a:r>
              <a:rPr lang="en-US" dirty="0" smtClean="0">
                <a:latin typeface="Arial Black" panose="020B0A04020102020204" pitchFamily="34" charset="0"/>
              </a:rPr>
              <a:t>organization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As a terrorist organization, </a:t>
            </a:r>
            <a:r>
              <a:rPr lang="en-US" dirty="0" err="1">
                <a:latin typeface="Arial Black" panose="020B0A04020102020204" pitchFamily="34" charset="0"/>
              </a:rPr>
              <a:t>Aum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Shinrikyo</a:t>
            </a:r>
            <a:r>
              <a:rPr lang="en-US" dirty="0">
                <a:latin typeface="Arial Black" panose="020B0A04020102020204" pitchFamily="34" charset="0"/>
              </a:rPr>
              <a:t> was a tad hard to take </a:t>
            </a:r>
            <a:r>
              <a:rPr lang="en-US" dirty="0" smtClean="0">
                <a:latin typeface="Arial Black" panose="020B0A04020102020204" pitchFamily="34" charset="0"/>
              </a:rPr>
              <a:t>seriously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the group didn’t have a specific goal in mind, so when it came to their plans and attacks they had no message, making it hard to judge whether or not they were effective</a:t>
            </a:r>
          </a:p>
        </p:txBody>
      </p:sp>
    </p:spTree>
    <p:extLst>
      <p:ext uri="{BB962C8B-B14F-4D97-AF65-F5344CB8AC3E}">
        <p14:creationId xmlns:p14="http://schemas.microsoft.com/office/powerpoint/2010/main" val="2031631230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43</TotalTime>
  <Words>643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 Louis Engelbrecht, Caleb Richardson, Chapin Bartlett, and Dan Wadman</vt:lpstr>
      <vt:lpstr>Philosophy and Ideology</vt:lpstr>
      <vt:lpstr>Terrorist Strategy</vt:lpstr>
      <vt:lpstr>Tactics and Techniques</vt:lpstr>
      <vt:lpstr>Types of weapons</vt:lpstr>
      <vt:lpstr>Impact on japan</vt:lpstr>
      <vt:lpstr>Impact on American politics &amp; policy</vt:lpstr>
      <vt:lpstr>conclusion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AUM SHINRIKYO</dc:title>
  <dc:creator>Caleb Richardson</dc:creator>
  <cp:lastModifiedBy>Caleb Richardson</cp:lastModifiedBy>
  <cp:revision>6</cp:revision>
  <dcterms:created xsi:type="dcterms:W3CDTF">2014-12-09T11:30:36Z</dcterms:created>
  <dcterms:modified xsi:type="dcterms:W3CDTF">2014-12-09T18:02:21Z</dcterms:modified>
</cp:coreProperties>
</file>